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831" r:id="rId2"/>
    <p:sldId id="293" r:id="rId3"/>
    <p:sldId id="832" r:id="rId4"/>
    <p:sldId id="833" r:id="rId5"/>
    <p:sldId id="835" r:id="rId6"/>
    <p:sldId id="836" r:id="rId7"/>
    <p:sldId id="837" r:id="rId8"/>
    <p:sldId id="841" r:id="rId9"/>
    <p:sldId id="838" r:id="rId10"/>
    <p:sldId id="839" r:id="rId11"/>
    <p:sldId id="842" r:id="rId12"/>
    <p:sldId id="843" r:id="rId13"/>
    <p:sldId id="844" r:id="rId14"/>
    <p:sldId id="845" r:id="rId15"/>
    <p:sldId id="846" r:id="rId16"/>
    <p:sldId id="847" r:id="rId17"/>
    <p:sldId id="848" r:id="rId18"/>
    <p:sldId id="849" r:id="rId19"/>
    <p:sldId id="850" r:id="rId20"/>
    <p:sldId id="851" r:id="rId21"/>
    <p:sldId id="840" r:id="rId22"/>
    <p:sldId id="852" r:id="rId23"/>
    <p:sldId id="853" r:id="rId24"/>
    <p:sldId id="854" r:id="rId25"/>
    <p:sldId id="855" r:id="rId26"/>
    <p:sldId id="856" r:id="rId27"/>
    <p:sldId id="857" r:id="rId28"/>
    <p:sldId id="858" r:id="rId29"/>
    <p:sldId id="859" r:id="rId30"/>
  </p:sldIdLst>
  <p:sldSz cx="9144000" cy="5143500" type="screen16x9"/>
  <p:notesSz cx="9777413" cy="6646863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4087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b="0" dirty="0"/>
              <a:t>人工智能与数据分析</a:t>
            </a:r>
            <a:r>
              <a:rPr lang="en-US" altLang="zh-CN" sz="4000" dirty="0">
                <a:cs typeface="+mn-ea"/>
                <a:sym typeface="+mn-lt"/>
              </a:rPr>
              <a:t/>
            </a:r>
            <a:br>
              <a:rPr lang="en-US" altLang="zh-CN" sz="4000" dirty="0"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34278" y="4217779"/>
            <a:ext cx="3235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/>
              <a:t>LONG HUANG 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/>
              <a:t>第四讲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多项式模型 </a:t>
            </a:r>
            <a:r>
              <a:rPr lang="en-US" altLang="zh-CN" dirty="0"/>
              <a:t>- </a:t>
            </a:r>
            <a:r>
              <a:rPr lang="zh-CN" altLang="en-US" dirty="0"/>
              <a:t>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37240"/>
            <a:ext cx="8327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二次拟合大致遵循数据的基本形状，但未能捕捉到平滑的曲线波动。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五次多项式能更好地跟随数据的波动。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83571"/>
            <a:ext cx="3408811" cy="3192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68" y="1410082"/>
            <a:ext cx="3940553" cy="333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含非多项式项的线性模型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95097" y="845045"/>
            <a:ext cx="8683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当多项式函数不能产生令人满意的数据模型时的替代方案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考虑以下在参数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a0</a:t>
            </a:r>
            <a:r>
              <a:rPr lang="en-US" altLang="zh-CN" dirty="0" smtClean="0">
                <a:solidFill>
                  <a:srgbClr val="0F1115"/>
                </a:solidFill>
                <a:latin typeface="quote-cjk-patch"/>
              </a:rPr>
              <a:t>,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a1​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,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a2​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上是线性的，但在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t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数据上是非线性的函数：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79" y="1491376"/>
            <a:ext cx="3343742" cy="685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15" y="3821052"/>
            <a:ext cx="7168896" cy="13776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096" y="2417814"/>
            <a:ext cx="8778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我们可以通过形成一个设计矩阵来实现这一点，其中每列代表一个用于预测响应的变量（模型中的一项），每行对应于这些变量的一次观测。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2338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含非多项式项的线性模型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237743" y="836751"/>
            <a:ext cx="7472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现在在均匀间隔的点上评估模型，并将模型与原始数据一起绘制。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10" y="1208337"/>
            <a:ext cx="7922362" cy="39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多元回归</a:t>
            </a:r>
          </a:p>
        </p:txBody>
      </p:sp>
      <p:sp>
        <p:nvSpPr>
          <p:cNvPr id="3" name="矩形 2"/>
          <p:cNvSpPr/>
          <p:nvPr/>
        </p:nvSpPr>
        <p:spPr>
          <a:xfrm>
            <a:off x="197511" y="786523"/>
            <a:ext cx="85734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多元回归：当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y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是多个预测变量的函数时，必须扩展表示变量之间关系的矩阵方程以适应额外的数据。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例如：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99" y="1358600"/>
            <a:ext cx="3000794" cy="4858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800" y="2520715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多元回归通过最小化数据与模型偏差的平方和（最小二乘拟合）来求解未知系数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a0,a1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和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a2​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通过形成设计矩阵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X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来构建和求解联立方程组。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180368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多元回归</a:t>
            </a:r>
          </a:p>
        </p:txBody>
      </p:sp>
      <p:sp>
        <p:nvSpPr>
          <p:cNvPr id="3" name="矩形 2"/>
          <p:cNvSpPr/>
          <p:nvPr/>
        </p:nvSpPr>
        <p:spPr>
          <a:xfrm>
            <a:off x="241402" y="1064501"/>
            <a:ext cx="8697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测量几个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x1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和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x2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值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下的量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y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。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将这些值存储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在量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x1,x2,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和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y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中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通过形成设计矩阵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X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来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构建和求解联立方程组。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59" y="1792223"/>
            <a:ext cx="2768667" cy="30399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995" y="2058643"/>
            <a:ext cx="3356830" cy="29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4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程序化拟合 </a:t>
            </a:r>
            <a:r>
              <a:rPr lang="en-US" altLang="zh-CN" dirty="0"/>
              <a:t>– </a:t>
            </a:r>
            <a:r>
              <a:rPr lang="zh-CN" altLang="en-US" dirty="0"/>
              <a:t>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0895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一个典型的数据拟合过程包括以下步骤：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计算相关系数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将多项式拟合到数据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绘制并计算置信区间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示例：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1790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年至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1990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年的美国人口数据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01" y="2286286"/>
            <a:ext cx="6239866" cy="26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程序化拟合 </a:t>
            </a:r>
            <a:r>
              <a:rPr lang="en-US" altLang="zh-CN" dirty="0"/>
              <a:t>– </a:t>
            </a:r>
            <a:r>
              <a:rPr lang="zh-CN" altLang="en-US" dirty="0"/>
              <a:t>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777740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计算相关系数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072"/>
            <a:ext cx="9144000" cy="20205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800" y="3662795"/>
            <a:ext cx="8480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对角矩阵元素表示每个变量与自身的完美相关性，等于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非对角元素非常接近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，表明变量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cdate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和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pop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之间存在很强的统计相关性。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56779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程序化拟合 </a:t>
            </a:r>
            <a:r>
              <a:rPr lang="en-US" altLang="zh-CN" dirty="0"/>
              <a:t>– </a:t>
            </a:r>
            <a:r>
              <a:rPr lang="zh-CN" altLang="en-US" dirty="0"/>
              <a:t>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799685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将多项式拟合到数据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92" y="1316769"/>
            <a:ext cx="7344461" cy="34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4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程序化拟合 </a:t>
            </a:r>
            <a:r>
              <a:rPr lang="en-US" altLang="zh-CN" dirty="0"/>
              <a:t>– </a:t>
            </a:r>
            <a:r>
              <a:rPr lang="zh-CN" altLang="en-US" dirty="0"/>
              <a:t>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94783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计算此拟合的残差。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73" y="1264115"/>
            <a:ext cx="7029906" cy="34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1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程序化拟合 </a:t>
            </a:r>
            <a:r>
              <a:rPr lang="en-US" altLang="zh-CN" dirty="0"/>
              <a:t>– </a:t>
            </a:r>
            <a:r>
              <a:rPr lang="zh-CN" altLang="en-US" dirty="0"/>
              <a:t>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245059" y="969404"/>
            <a:ext cx="8898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置信区间是预测响应的置信区间。区间的宽度表示拟合的确定程度。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95%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的区间表示您有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95%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的把握认为新的观测值将落在该区间内。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96" y="1707090"/>
            <a:ext cx="8068666" cy="34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05763" y="132784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回归分析</a:t>
            </a:r>
          </a:p>
          <a:p>
            <a:pPr lvl="1"/>
            <a:r>
              <a:rPr lang="zh-CN" altLang="en-US" dirty="0"/>
              <a:t>交互式拟合</a:t>
            </a:r>
          </a:p>
          <a:p>
            <a:pPr lvl="1"/>
            <a:r>
              <a:rPr lang="zh-CN" altLang="en-US" dirty="0"/>
              <a:t>程序化拟合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时间序列分析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369418" y="4633340"/>
            <a:ext cx="5811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-apple-system"/>
              </a:rPr>
              <a:t>本演示中的部分内容来自 </a:t>
            </a:r>
            <a:r>
              <a:rPr lang="en-US" altLang="zh-CN" dirty="0" err="1">
                <a:latin typeface="-apple-system"/>
              </a:rPr>
              <a:t>MathWorks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培训资料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时间序列分析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2286000" y="155608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时间序列是按时间顺序、通常以固定间隔采样的数据向量。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时间序列表示动态总体或过程的时间演化。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时间序列分析涉及：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识别模式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模拟模式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预测值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5665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时间序列的类型及其用途</a:t>
            </a:r>
          </a:p>
        </p:txBody>
      </p:sp>
      <p:sp>
        <p:nvSpPr>
          <p:cNvPr id="3" name="矩形 2"/>
          <p:cNvSpPr/>
          <p:nvPr/>
        </p:nvSpPr>
        <p:spPr>
          <a:xfrm>
            <a:off x="1049730" y="985991"/>
            <a:ext cx="6316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MATLAB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时间序列对象有两种类型：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timeseries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—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存储数据和时间值，以及包括单位、事件、数据质量和插值方法的元数据信息。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tscollection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—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存储共享一个公共时间向量的 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timeseries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对象集合，便于对具有不同单位的同步时间序列执行操作。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6883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时间序列数据样本</a:t>
            </a:r>
          </a:p>
        </p:txBody>
      </p:sp>
      <p:sp>
        <p:nvSpPr>
          <p:cNvPr id="3" name="矩形 2"/>
          <p:cNvSpPr/>
          <p:nvPr/>
        </p:nvSpPr>
        <p:spPr>
          <a:xfrm>
            <a:off x="1387450" y="1360535"/>
            <a:ext cx="6553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数据值和数据样本之间的区别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数据值是在特定时间记录的单个标量值。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数据样本由与 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timeseries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对象中特定时间相关联的一个或多个值组成。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时间序列中的数据样本数量与时间向量的长度相同。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例如，考虑由三个传感器信号组成的数据：两个信号表示对象的位置（米），第三个表示其速度（米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/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秒）。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17011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时间序列数据样本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912350"/>
            <a:ext cx="83198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考虑以下数据矩阵，其中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NaN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值表示缺失的数据值。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x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的前两列包含具有相同单位的量，您可以创建一个多变量 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timeseries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对象来存储这两个时间序列。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时间向量的长度（本例中为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5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）等于 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timeseries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对象中的数据样本数。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78" y="2228570"/>
            <a:ext cx="6715354" cy="25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8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创建时间序列对象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932337"/>
            <a:ext cx="847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对于来自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count.dat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的示例数据，创建三个 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timeseries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对象来存储在每个交叉路口收集的数据。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4" y="1859072"/>
            <a:ext cx="4007846" cy="19335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44" y="1578668"/>
            <a:ext cx="2471959" cy="35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修改时间序列单位</a:t>
            </a:r>
            <a:br>
              <a:rPr lang="zh-CN" altLang="en-US" dirty="0"/>
            </a:br>
            <a:r>
              <a:rPr lang="zh-CN" altLang="en-US" b="0" dirty="0"/>
              <a:t/>
            </a:r>
            <a:br>
              <a:rPr lang="zh-CN" altLang="en-US" b="0" dirty="0"/>
            </a:b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" y="750926"/>
            <a:ext cx="8275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将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count1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的数据单位更改为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'cars'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通过将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count1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的插值方法设置为零阶保持，将其离散时间值转换为连续时间。这将每个样本值保持一个采样间隔。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将三个时间序列的时间单位修改为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'hours'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34" y="2284126"/>
            <a:ext cx="6481267" cy="24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定义事件</a:t>
            </a:r>
          </a:p>
        </p:txBody>
      </p:sp>
      <p:sp>
        <p:nvSpPr>
          <p:cNvPr id="3" name="矩形 2"/>
          <p:cNvSpPr/>
          <p:nvPr/>
        </p:nvSpPr>
        <p:spPr>
          <a:xfrm>
            <a:off x="304799" y="844556"/>
            <a:ext cx="7807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事件在特定时间标记数据。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向数据添加两个事件，标记上午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8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点通勤和下午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6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点通勤的时间。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05" y="1490887"/>
            <a:ext cx="6810451" cy="31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2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创建时间序列集合对象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36261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集合中的每个单独时间序列称为一个成员。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22" y="1303148"/>
            <a:ext cx="6620256" cy="23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重采样时间序列集合对象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586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在每个半小时标记处插值。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使用时间序列的默认插值方法。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75" y="1565656"/>
            <a:ext cx="6269126" cy="31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</a:t>
            </a:r>
            <a:r>
              <a:rPr lang="en-US" altLang="zh-CN" dirty="0"/>
              <a:t>/</a:t>
            </a:r>
            <a:r>
              <a:rPr lang="zh-CN" altLang="en-US" dirty="0"/>
              <a:t>删除数据样本</a:t>
            </a:r>
            <a:br>
              <a:rPr lang="zh-CN" altLang="en-US" dirty="0"/>
            </a:br>
            <a:r>
              <a:rPr lang="zh-CN" altLang="en-US" b="0" dirty="0"/>
              <a:t/>
            </a:r>
            <a:br>
              <a:rPr lang="zh-CN" altLang="en-US" b="0" dirty="0"/>
            </a:br>
            <a:endParaRPr lang="en-US" altLang="zh-CN" dirty="0">
              <a:latin typeface="-apple-system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8988" y="859676"/>
            <a:ext cx="85441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向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'intersection1'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添加一个数据样本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问：在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3.25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小时时，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'intersection2'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和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'intersection3'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的值是多少？（需要通过插值计算）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26607"/>
          <a:stretch/>
        </p:blipFill>
        <p:spPr>
          <a:xfrm>
            <a:off x="2172524" y="1541181"/>
            <a:ext cx="5398877" cy="6529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5" y="3140287"/>
            <a:ext cx="4605950" cy="592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614" y="3978064"/>
            <a:ext cx="4282698" cy="89355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9344" y="2192131"/>
            <a:ext cx="8449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删除缺失数据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问：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'intersection1'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中的数据是否保留？（取决于删除条件，此处删除的是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intersection2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中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NaN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对应的样本）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715" y="368851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插值缺失数据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4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MATLAB </a:t>
            </a:r>
            <a:r>
              <a:rPr lang="zh-CN" altLang="en-US" dirty="0"/>
              <a:t>交互式拟合</a:t>
            </a:r>
          </a:p>
        </p:txBody>
      </p:sp>
      <p:sp>
        <p:nvSpPr>
          <p:cNvPr id="9" name="矩形 8"/>
          <p:cNvSpPr/>
          <p:nvPr/>
        </p:nvSpPr>
        <p:spPr>
          <a:xfrm>
            <a:off x="687629" y="1002090"/>
            <a:ext cx="71030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使用样条插值、保形插值或高达十次的多项式来模拟数据</a:t>
            </a:r>
          </a:p>
          <a:p>
            <a:r>
              <a:rPr lang="zh-CN" altLang="en-US" dirty="0"/>
              <a:t>绘制一个或多个拟合结果与数据</a:t>
            </a:r>
          </a:p>
          <a:p>
            <a:r>
              <a:rPr lang="zh-CN" altLang="en-US" dirty="0"/>
              <a:t>绘制拟合的残差</a:t>
            </a:r>
          </a:p>
          <a:p>
            <a:r>
              <a:rPr lang="zh-CN" altLang="en-US" dirty="0"/>
              <a:t>计算模型系数</a:t>
            </a:r>
          </a:p>
          <a:p>
            <a:r>
              <a:rPr lang="zh-CN" altLang="en-US" dirty="0"/>
              <a:t>计算残差范数（可用于分析模型与数据拟合程度的统计量）</a:t>
            </a:r>
          </a:p>
          <a:p>
            <a:r>
              <a:rPr lang="zh-CN" altLang="en-US" dirty="0"/>
              <a:t>使用模型进行数据外的插值或外推</a:t>
            </a:r>
          </a:p>
          <a:p>
            <a:r>
              <a:rPr lang="zh-CN" altLang="en-US" dirty="0"/>
              <a:t>将系数和计算值保存到 </a:t>
            </a:r>
            <a:r>
              <a:rPr lang="en-US" altLang="zh-CN" dirty="0"/>
              <a:t>MATLAB </a:t>
            </a:r>
            <a:r>
              <a:rPr lang="zh-CN" altLang="en-US" dirty="0"/>
              <a:t>工作区，以便在对话框外使用</a:t>
            </a:r>
          </a:p>
          <a:p>
            <a:r>
              <a:rPr lang="zh-CN" altLang="en-US" dirty="0"/>
              <a:t>生成 </a:t>
            </a:r>
            <a:r>
              <a:rPr lang="en-US" altLang="zh-CN" dirty="0"/>
              <a:t>MATLAB </a:t>
            </a:r>
            <a:r>
              <a:rPr lang="zh-CN" altLang="en-US" dirty="0"/>
              <a:t>代码，以便用新数据重新计算拟合和重现图形</a:t>
            </a:r>
          </a:p>
        </p:txBody>
      </p:sp>
    </p:spTree>
    <p:extLst>
      <p:ext uri="{BB962C8B-B14F-4D97-AF65-F5344CB8AC3E}">
        <p14:creationId xmlns:p14="http://schemas.microsoft.com/office/powerpoint/2010/main" val="150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MATLAB </a:t>
            </a:r>
            <a:r>
              <a:rPr lang="zh-CN" altLang="en-US" dirty="0"/>
              <a:t>交互式拟合 </a:t>
            </a:r>
            <a:r>
              <a:rPr lang="en-US" altLang="zh-CN" dirty="0"/>
              <a:t>- </a:t>
            </a:r>
            <a:r>
              <a:rPr lang="zh-CN" altLang="en-US" dirty="0"/>
              <a:t>示例</a:t>
            </a:r>
          </a:p>
        </p:txBody>
      </p:sp>
      <p:sp>
        <p:nvSpPr>
          <p:cNvPr id="4" name="矩形 3"/>
          <p:cNvSpPr/>
          <p:nvPr/>
        </p:nvSpPr>
        <p:spPr>
          <a:xfrm>
            <a:off x="304800" y="939164"/>
            <a:ext cx="8041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文件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census.mat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包含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1790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年至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1990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年以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10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年为间隔的美国人口数据。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78" y="1239472"/>
            <a:ext cx="6370286" cy="376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MATLAB </a:t>
            </a:r>
            <a:r>
              <a:rPr lang="zh-CN" altLang="en-US" dirty="0"/>
              <a:t>交互式拟合 </a:t>
            </a:r>
            <a:r>
              <a:rPr lang="en-US" altLang="zh-CN" dirty="0"/>
              <a:t>- </a:t>
            </a:r>
            <a:r>
              <a:rPr lang="zh-CN" altLang="en-US" dirty="0"/>
              <a:t>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91672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工具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-&gt;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基本拟合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52" y="1101395"/>
            <a:ext cx="5454891" cy="38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程序化拟合</a:t>
            </a:r>
          </a:p>
        </p:txBody>
      </p:sp>
      <p:sp>
        <p:nvSpPr>
          <p:cNvPr id="5" name="矩形 4"/>
          <p:cNvSpPr/>
          <p:nvPr/>
        </p:nvSpPr>
        <p:spPr>
          <a:xfrm>
            <a:off x="153620" y="868948"/>
            <a:ext cx="8719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两个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MATLAB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函数可以使用多项式来模拟您的数据。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polyfit</a:t>
            </a:r>
            <a:r>
              <a:rPr lang="en-US" altLang="zh-CN" i="1" dirty="0">
                <a:solidFill>
                  <a:srgbClr val="0F1115"/>
                </a:solidFill>
                <a:latin typeface="quote-cjk-patch"/>
              </a:rPr>
              <a:t>(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x,y,n</a:t>
            </a:r>
            <a:r>
              <a:rPr lang="en-US" altLang="zh-CN" i="1" dirty="0">
                <a:solidFill>
                  <a:srgbClr val="0F1115"/>
                </a:solidFill>
                <a:latin typeface="quote-cjk-patch"/>
              </a:rPr>
              <a:t>)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通过最小化数据与模型偏差的平方和（最小二乘拟合），找到次数为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n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的多项式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p(x)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的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系数，该多项式拟合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y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polyval</a:t>
            </a:r>
            <a:r>
              <a:rPr lang="en-US" altLang="zh-CN" i="1" dirty="0">
                <a:solidFill>
                  <a:srgbClr val="0F1115"/>
                </a:solidFill>
                <a:latin typeface="quote-cjk-patch"/>
              </a:rPr>
              <a:t>(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p,x</a:t>
            </a:r>
            <a:r>
              <a:rPr lang="en-US" altLang="zh-CN" i="1" dirty="0">
                <a:solidFill>
                  <a:srgbClr val="0F1115"/>
                </a:solidFill>
                <a:latin typeface="quote-cjk-patch"/>
              </a:rPr>
              <a:t>)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返回由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polyfit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确定的次数为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n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的多项式在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x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处求值的值。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4806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多项式模型 </a:t>
            </a:r>
            <a:r>
              <a:rPr lang="en-US" altLang="zh-CN" dirty="0"/>
              <a:t>- </a:t>
            </a:r>
            <a:r>
              <a:rPr lang="zh-CN" altLang="en-US" dirty="0"/>
              <a:t>示例</a:t>
            </a:r>
          </a:p>
        </p:txBody>
      </p:sp>
      <p:sp>
        <p:nvSpPr>
          <p:cNvPr id="5" name="矩形 4"/>
          <p:cNvSpPr/>
          <p:nvPr/>
        </p:nvSpPr>
        <p:spPr>
          <a:xfrm>
            <a:off x="304800" y="755795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在几个时间点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t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测量一个量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y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5" y="1228989"/>
            <a:ext cx="7520026" cy="34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多项式模型 </a:t>
            </a:r>
            <a:r>
              <a:rPr lang="en-US" altLang="zh-CN" dirty="0"/>
              <a:t>- </a:t>
            </a:r>
            <a:r>
              <a:rPr lang="zh-CN" altLang="en-US" dirty="0"/>
              <a:t>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36262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尝试使用二次多项式函数对该数据进行建模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45" y="1205594"/>
            <a:ext cx="7022592" cy="25100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0216" y="378428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数据的二次多项式模型由以下方程给出：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84" y="4379130"/>
            <a:ext cx="5334744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多项式模型 </a:t>
            </a:r>
            <a:r>
              <a:rPr lang="en-US" altLang="zh-CN" dirty="0"/>
              <a:t>- </a:t>
            </a:r>
            <a:r>
              <a:rPr lang="zh-CN" altLang="en-US" dirty="0"/>
              <a:t>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36752"/>
            <a:ext cx="8561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在均匀间隔的时间点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t2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处计算多项式。然后，在同一图形上绘制原始数据和模型。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7" y="1323045"/>
            <a:ext cx="7676117" cy="3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1016</TotalTime>
  <Words>848</Words>
  <Application>Microsoft Office PowerPoint</Application>
  <PresentationFormat>全屏显示(16:9)</PresentationFormat>
  <Paragraphs>109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-apple-system</vt:lpstr>
      <vt:lpstr>KaTeX_Main</vt:lpstr>
      <vt:lpstr>quote-cjk-patch</vt:lpstr>
      <vt:lpstr>宋体</vt:lpstr>
      <vt:lpstr>Microsoft YaHei</vt:lpstr>
      <vt:lpstr>Arial</vt:lpstr>
      <vt:lpstr>Calibri</vt:lpstr>
      <vt:lpstr>Wingdings</vt:lpstr>
      <vt:lpstr>PPP</vt:lpstr>
      <vt:lpstr>Visio</vt:lpstr>
      <vt:lpstr> 人工智能与数据分析 </vt:lpstr>
      <vt:lpstr>目录</vt:lpstr>
      <vt:lpstr>MATLAB 交互式拟合</vt:lpstr>
      <vt:lpstr>MATLAB 交互式拟合 - 示例</vt:lpstr>
      <vt:lpstr>MATLAB 交互式拟合 - 示例</vt:lpstr>
      <vt:lpstr>程序化拟合</vt:lpstr>
      <vt:lpstr>多项式模型 - 示例</vt:lpstr>
      <vt:lpstr>多项式模型 - 示例</vt:lpstr>
      <vt:lpstr>多项式模型 - 示例</vt:lpstr>
      <vt:lpstr>多项式模型 - 示例</vt:lpstr>
      <vt:lpstr>含非多项式项的线性模型</vt:lpstr>
      <vt:lpstr>含非多项式项的线性模型</vt:lpstr>
      <vt:lpstr>多元回归</vt:lpstr>
      <vt:lpstr>多元回归</vt:lpstr>
      <vt:lpstr>程序化拟合 – 示例</vt:lpstr>
      <vt:lpstr>程序化拟合 – 示例</vt:lpstr>
      <vt:lpstr>程序化拟合 – 示例</vt:lpstr>
      <vt:lpstr>程序化拟合 – 示例</vt:lpstr>
      <vt:lpstr>程序化拟合 – 示例</vt:lpstr>
      <vt:lpstr>时间序列分析</vt:lpstr>
      <vt:lpstr>时间序列的类型及其用途</vt:lpstr>
      <vt:lpstr>时间序列数据样本</vt:lpstr>
      <vt:lpstr>时间序列数据样本</vt:lpstr>
      <vt:lpstr>创建时间序列对象</vt:lpstr>
      <vt:lpstr>修改时间序列单位  </vt:lpstr>
      <vt:lpstr>定义事件</vt:lpstr>
      <vt:lpstr>创建时间序列集合对象</vt:lpstr>
      <vt:lpstr>重采样时间序列集合对象</vt:lpstr>
      <vt:lpstr>添加/删除数据样本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914</cp:revision>
  <cp:lastPrinted>2020-10-12T18:10:00Z</cp:lastPrinted>
  <dcterms:created xsi:type="dcterms:W3CDTF">2014-03-23T18:36:00Z</dcterms:created>
  <dcterms:modified xsi:type="dcterms:W3CDTF">2025-11-11T03:31:50Z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